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69" r:id="rId5"/>
    <p:sldId id="370" r:id="rId6"/>
    <p:sldId id="377" r:id="rId7"/>
    <p:sldId id="372" r:id="rId8"/>
    <p:sldId id="373" r:id="rId9"/>
    <p:sldId id="374" r:id="rId10"/>
    <p:sldId id="375" r:id="rId11"/>
    <p:sldId id="379" r:id="rId12"/>
    <p:sldId id="376" r:id="rId13"/>
    <p:sldId id="378" r:id="rId14"/>
    <p:sldId id="371" r:id="rId15"/>
  </p:sldIdLst>
  <p:sldSz cx="12192000" cy="6858000"/>
  <p:notesSz cx="7315200" cy="9601200"/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46E"/>
    <a:srgbClr val="66FF33"/>
    <a:srgbClr val="7BAB65"/>
    <a:srgbClr val="385723"/>
    <a:srgbClr val="507E32"/>
    <a:srgbClr val="FFFFFF"/>
    <a:srgbClr val="D5E3CF"/>
    <a:srgbClr val="548235"/>
    <a:srgbClr val="669E40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1C55DC-CC0A-4C07-B338-B945BC2DB58E}" v="1" dt="2025-11-06T08:36:44.492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1652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umna Farag" userId="919f0bad-8c95-42fa-8c25-6c5ebd5b03ce" providerId="ADAL" clId="{F9BDBF78-95B3-4A8E-8C93-14E10CFD1F98}"/>
    <pc:docChg chg="modSld">
      <pc:chgData name="Youmna Farag" userId="919f0bad-8c95-42fa-8c25-6c5ebd5b03ce" providerId="ADAL" clId="{F9BDBF78-95B3-4A8E-8C93-14E10CFD1F98}" dt="2025-11-06T08:36:44.492" v="0" actId="20578"/>
      <pc:docMkLst>
        <pc:docMk/>
      </pc:docMkLst>
      <pc:sldChg chg="modSp">
        <pc:chgData name="Youmna Farag" userId="919f0bad-8c95-42fa-8c25-6c5ebd5b03ce" providerId="ADAL" clId="{F9BDBF78-95B3-4A8E-8C93-14E10CFD1F98}" dt="2025-11-06T08:36:44.492" v="0" actId="20578"/>
        <pc:sldMkLst>
          <pc:docMk/>
          <pc:sldMk cId="1444671435" sldId="369"/>
        </pc:sldMkLst>
        <pc:spChg chg="mod">
          <ac:chgData name="Youmna Farag" userId="919f0bad-8c95-42fa-8c25-6c5ebd5b03ce" providerId="ADAL" clId="{F9BDBF78-95B3-4A8E-8C93-14E10CFD1F98}" dt="2025-11-06T08:36:44.492" v="0" actId="20578"/>
          <ac:spMkLst>
            <pc:docMk/>
            <pc:sldMk cId="1444671435" sldId="369"/>
            <ac:spMk id="2" creationId="{77CA397A-B161-445F-9C34-A7D0FED9B38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FFA6BC65-A16E-49EC-B0E5-6680278C80B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3F1C9DE5-EDDF-41A1-9FB6-0689A960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81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145281" y="2"/>
            <a:ext cx="3169920" cy="481727"/>
          </a:xfrm>
          <a:prstGeom prst="rect">
            <a:avLst/>
          </a:prstGeom>
        </p:spPr>
        <p:txBody>
          <a:bodyPr vert="horz" lIns="94851" tIns="47425" rIns="94851" bIns="47425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95" y="2"/>
            <a:ext cx="3169920" cy="481727"/>
          </a:xfrm>
          <a:prstGeom prst="rect">
            <a:avLst/>
          </a:prstGeom>
        </p:spPr>
        <p:txBody>
          <a:bodyPr vert="horz" lIns="94851" tIns="47425" rIns="94851" bIns="47425" rtlCol="1"/>
          <a:lstStyle>
            <a:lvl1pPr algn="l">
              <a:defRPr sz="1200"/>
            </a:lvl1pPr>
          </a:lstStyle>
          <a:p>
            <a:fld id="{2AF90324-ABB0-46DC-9F1D-6FDD61F35405}" type="datetimeFigureOut">
              <a:rPr lang="ar-EG" smtClean="0"/>
              <a:t>16/05/1447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4851" tIns="47425" rIns="94851" bIns="47425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145281" y="9119475"/>
            <a:ext cx="3169920" cy="481726"/>
          </a:xfrm>
          <a:prstGeom prst="rect">
            <a:avLst/>
          </a:prstGeom>
        </p:spPr>
        <p:txBody>
          <a:bodyPr vert="horz" lIns="94851" tIns="47425" rIns="94851" bIns="47425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95" y="9119475"/>
            <a:ext cx="3169920" cy="481726"/>
          </a:xfrm>
          <a:prstGeom prst="rect">
            <a:avLst/>
          </a:prstGeom>
        </p:spPr>
        <p:txBody>
          <a:bodyPr vert="horz" lIns="94851" tIns="47425" rIns="94851" bIns="47425" rtlCol="1" anchor="b"/>
          <a:lstStyle>
            <a:lvl1pPr algn="l">
              <a:defRPr sz="1200"/>
            </a:lvl1pPr>
          </a:lstStyle>
          <a:p>
            <a:fld id="{10065499-09B0-4999-BDAF-DF265C61C5D2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1459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l"/>
            <a:fld id="{FF024D97-F3CD-4731-8C5D-31875D3D3A75}" type="datetime1">
              <a:rPr lang="en-US" sz="1400" b="1" smtClean="0">
                <a:solidFill>
                  <a:schemeClr val="accent6">
                    <a:lumMod val="50000"/>
                  </a:schemeClr>
                </a:solidFill>
              </a:rPr>
              <a:t>11/6/2025</a:t>
            </a:fld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r>
              <a:rPr lang="en-US" sz="1800" b="1">
                <a:solidFill>
                  <a:schemeClr val="accent6">
                    <a:lumMod val="50000"/>
                  </a:schemeClr>
                </a:solidFill>
              </a:rPr>
              <a:t> |</a:t>
            </a:r>
            <a:fld id="{313CF207-00CA-40B9-90C3-49D31C9B2CC9}" type="slidenum">
              <a:rPr lang="en-US" sz="1800" b="1" smtClean="0">
                <a:solidFill>
                  <a:schemeClr val="accent6">
                    <a:lumMod val="50000"/>
                  </a:schemeClr>
                </a:solidFill>
              </a:rPr>
              <a:pPr algn="r"/>
              <a:t>‹#›</a:t>
            </a:fld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691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760" y="6239656"/>
            <a:ext cx="505299" cy="53041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6488786" y="6351109"/>
            <a:ext cx="4338764" cy="4823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18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المنظمة العربية للتنمية الإدارية</a:t>
            </a:r>
          </a:p>
          <a:p>
            <a:r>
              <a:rPr lang="ar-SA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EG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منظمة متخصصة منبثقة عن جامعة الدول العربية</a:t>
            </a:r>
          </a:p>
        </p:txBody>
      </p:sp>
      <p:sp>
        <p:nvSpPr>
          <p:cNvPr id="7" name="Slide Number Placeholder 6"/>
          <p:cNvSpPr txBox="1">
            <a:spLocks/>
          </p:cNvSpPr>
          <p:nvPr userDrawn="1"/>
        </p:nvSpPr>
        <p:spPr>
          <a:xfrm>
            <a:off x="9034853" y="6318011"/>
            <a:ext cx="2743200" cy="441802"/>
          </a:xfrm>
          <a:prstGeom prst="rect">
            <a:avLst/>
          </a:prstGeom>
        </p:spPr>
        <p:txBody>
          <a:bodyPr/>
          <a:lstStyle>
            <a:defPPr>
              <a:defRPr lang="ar-E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 |</a:t>
            </a:r>
            <a:fld id="{D461261B-A0D5-47C8-B230-219B0DC68CEE}" type="slidenum">
              <a:rPr lang="en-US" sz="1600" b="1" smtClean="0">
                <a:solidFill>
                  <a:schemeClr val="accent6">
                    <a:lumMod val="50000"/>
                  </a:schemeClr>
                </a:solidFill>
              </a:rPr>
              <a:t>‹#›</a:t>
            </a:fld>
            <a:endParaRPr lang="en-US" sz="16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795165"/>
            <a:ext cx="12201526" cy="3582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8057BB-ECF9-F3D3-0E19-D08436DA92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482263" y="749300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9" name="Picture 8" descr="A green and white logo&#10;&#10;Description automatically generated">
            <a:extLst>
              <a:ext uri="{FF2B5EF4-FFF2-40B4-BE49-F238E27FC236}">
                <a16:creationId xmlns:a16="http://schemas.microsoft.com/office/drawing/2014/main" id="{677D4789-839F-4F08-A9E2-A095062E19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BFEFE"/>
              </a:clrFrom>
              <a:clrTo>
                <a:srgbClr val="FB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902"/>
          <a:stretch/>
        </p:blipFill>
        <p:spPr>
          <a:xfrm>
            <a:off x="67200" y="948266"/>
            <a:ext cx="3285600" cy="535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89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9687134" y="149085"/>
            <a:ext cx="2288501" cy="905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24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اجتماع المجلس التنفيذي</a:t>
            </a:r>
            <a:br>
              <a:rPr lang="ar-SA" sz="24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sz="24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الدورة العادية (</a:t>
            </a: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113</a:t>
            </a:r>
            <a:r>
              <a:rPr lang="ar-SA" sz="24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ar-EG" sz="24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760" y="6239656"/>
            <a:ext cx="505299" cy="53041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6488786" y="6351109"/>
            <a:ext cx="4338764" cy="4823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18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المنظمة العربية للتنمية الإدارية</a:t>
            </a:r>
          </a:p>
          <a:p>
            <a:r>
              <a:rPr lang="ar-SA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EG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منظمة متخصصة منبثقة عن جامعة الدول العربية</a:t>
            </a:r>
          </a:p>
        </p:txBody>
      </p:sp>
      <p:sp>
        <p:nvSpPr>
          <p:cNvPr id="7" name="Slide Number Placeholder 6"/>
          <p:cNvSpPr txBox="1">
            <a:spLocks/>
          </p:cNvSpPr>
          <p:nvPr userDrawn="1"/>
        </p:nvSpPr>
        <p:spPr>
          <a:xfrm>
            <a:off x="9034853" y="6318011"/>
            <a:ext cx="2743200" cy="441802"/>
          </a:xfrm>
          <a:prstGeom prst="rect">
            <a:avLst/>
          </a:prstGeom>
        </p:spPr>
        <p:txBody>
          <a:bodyPr/>
          <a:lstStyle>
            <a:defPPr>
              <a:defRPr lang="ar-E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 |</a:t>
            </a:r>
            <a:fld id="{D461261B-A0D5-47C8-B230-219B0DC68CEE}" type="slidenum">
              <a:rPr lang="en-US" sz="1600" b="1" smtClean="0">
                <a:solidFill>
                  <a:schemeClr val="accent6">
                    <a:lumMod val="50000"/>
                  </a:schemeClr>
                </a:solidFill>
              </a:rPr>
              <a:t>‹#›</a:t>
            </a:fld>
            <a:endParaRPr lang="en-US" sz="16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795165"/>
            <a:ext cx="12201526" cy="3582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7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225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968A3D6-098E-421E-A876-FC6C002AA15C}" type="datetime1">
              <a:rPr lang="en-US" smtClean="0"/>
              <a:t>11/6/2025</a:t>
            </a:fld>
            <a:endParaRPr lang="ar-EG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defRPr>
            </a:lvl1pPr>
          </a:lstStyle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93200" y="6356350"/>
            <a:ext cx="2743200" cy="365125"/>
          </a:xfrm>
        </p:spPr>
        <p:txBody>
          <a:bodyPr/>
          <a:lstStyle/>
          <a:p>
            <a:pPr algn="r" rtl="1"/>
            <a:r>
              <a:rPr lang="en-US" sz="1800" b="1">
                <a:solidFill>
                  <a:schemeClr val="accent6">
                    <a:lumMod val="50000"/>
                  </a:schemeClr>
                </a:solidFill>
              </a:rPr>
              <a:t>  |</a:t>
            </a:r>
            <a:fld id="{313CF207-00CA-40B9-90C3-49D31C9B2CC9}" type="slidenum">
              <a:rPr lang="en-US" sz="1800" b="1" smtClean="0">
                <a:solidFill>
                  <a:schemeClr val="accent6">
                    <a:lumMod val="50000"/>
                  </a:schemeClr>
                </a:solidFill>
              </a:rPr>
              <a:pPr algn="r" rtl="1"/>
              <a:t>‹#›</a:t>
            </a:fld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506" y="6239656"/>
            <a:ext cx="505299" cy="530419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6699532" y="5975567"/>
            <a:ext cx="4338764" cy="8544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18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المنظمة العربية للتنمية الإدارية</a:t>
            </a:r>
          </a:p>
          <a:p>
            <a:r>
              <a:rPr lang="ar-SA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EG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منظمة متخصصة منبثقة عن جامعة الدول العربية</a:t>
            </a:r>
          </a:p>
        </p:txBody>
      </p:sp>
    </p:spTree>
    <p:extLst>
      <p:ext uri="{BB962C8B-B14F-4D97-AF65-F5344CB8AC3E}">
        <p14:creationId xmlns:p14="http://schemas.microsoft.com/office/powerpoint/2010/main" val="1675678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CF3B-FE34-4507-8D4F-B2CF61505001}" type="datetime1">
              <a:rPr lang="en-US" smtClean="0"/>
              <a:t>11/6/2025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64408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8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12"/>
          <a:stretch/>
        </p:blipFill>
        <p:spPr>
          <a:xfrm>
            <a:off x="0" y="698297"/>
            <a:ext cx="3296653" cy="5357890"/>
          </a:xfrm>
          <a:prstGeom prst="rect">
            <a:avLst/>
          </a:prstGeom>
          <a:effectLst>
            <a:outerShdw dist="50800" algn="ctr" rotWithShape="0">
              <a:srgbClr val="000000">
                <a:alpha val="0"/>
              </a:srgbClr>
            </a:outerShdw>
          </a:effectLst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97000" y="6278"/>
            <a:ext cx="10515600" cy="1205057"/>
          </a:xfrm>
        </p:spPr>
        <p:txBody>
          <a:bodyPr>
            <a:normAutofit/>
          </a:bodyPr>
          <a:lstStyle/>
          <a:p>
            <a:pPr algn="r" rtl="1"/>
            <a:r>
              <a:rPr lang="ar-SA" sz="32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اجتماع المجلس التنفيذي</a:t>
            </a:r>
            <a:br>
              <a:rPr lang="ar-SA" sz="32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sz="32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الدورة العادية (10</a:t>
            </a:r>
            <a:r>
              <a:rPr lang="ar-EG" sz="32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</a:t>
            </a:r>
            <a:r>
              <a:rPr lang="ar-SA" sz="3200" b="1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ar-EG" sz="3200"/>
          </a:p>
        </p:txBody>
      </p:sp>
      <p:sp>
        <p:nvSpPr>
          <p:cNvPr id="16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 algn="l"/>
            <a:fld id="{B91D6ADE-8E8B-48B4-ADFF-C0ADE0BC9773}" type="datetime1">
              <a:rPr lang="en-US" sz="1400" b="1" smtClean="0">
                <a:solidFill>
                  <a:schemeClr val="accent6">
                    <a:lumMod val="50000"/>
                  </a:schemeClr>
                </a:solidFill>
              </a:rPr>
              <a:t>11/6/2025</a:t>
            </a:fld>
            <a:endParaRPr lang="en-US" sz="1400" b="1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74" y="6251848"/>
            <a:ext cx="505299" cy="530419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 userDrawn="1"/>
        </p:nvSpPr>
        <p:spPr>
          <a:xfrm>
            <a:off x="6875300" y="6320399"/>
            <a:ext cx="4338764" cy="5305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1800" b="1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المنظمة العربية للتنمية الإدارية</a:t>
            </a:r>
          </a:p>
          <a:p>
            <a:r>
              <a:rPr lang="ar-SA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EG" sz="110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منظمة متخصصة منبثقة عن جامعة الدول العربية</a:t>
            </a:r>
          </a:p>
        </p:txBody>
      </p:sp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9311639" y="6318011"/>
            <a:ext cx="2743200" cy="441802"/>
          </a:xfrm>
          <a:prstGeom prst="rect">
            <a:avLst/>
          </a:prstGeom>
        </p:spPr>
        <p:txBody>
          <a:bodyPr/>
          <a:lstStyle>
            <a:defPPr>
              <a:defRPr lang="ar-E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  |</a:t>
            </a:r>
            <a:fld id="{9324E864-DA14-462D-AEF7-CBDDE0C2B9F7}" type="slidenum"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‹#›</a:t>
            </a:fld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06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32A-CC0F-49C9-9B6B-3B7417270CE1}" type="datetime1">
              <a:rPr lang="en-US" smtClean="0"/>
              <a:t>11/6/2025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02261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D8FBD-19C1-40B7-A3B3-60A7118CB513}" type="datetime1">
              <a:rPr lang="en-US" smtClean="0"/>
              <a:t>11/6/2025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59461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9AB17-309A-4B5B-9916-9D44B638DD55}" type="datetime1">
              <a:rPr lang="en-US" smtClean="0"/>
              <a:t>11/6/2025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67339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B10F-C72A-4081-9787-69224F3251AF}" type="datetime1">
              <a:rPr lang="en-US" smtClean="0"/>
              <a:t>11/6/2025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24579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330-1B6B-43BA-B545-3AB6D8874D0B}" type="datetime1">
              <a:rPr lang="en-US" smtClean="0"/>
              <a:t>11/6/2025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34415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B9C3-B4D1-407E-9B09-9BB453FECEC7}" type="datetimeFigureOut">
              <a:rPr lang="ar-EG" smtClean="0"/>
              <a:t>16/05/1447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052F070-40EC-4990-B909-4B18FCF00B5F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46801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F6D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74146-12EA-4647-AA92-D0244D4B71AC}" type="datetime1">
              <a:rPr lang="en-US" smtClean="0"/>
              <a:t>11/6/2025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EG"/>
              <a:t>جميع الحقوق محفوظة للمنظمة العربية للتنمية الإدارية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2F070-40EC-4990-B909-4B18FCF00B5F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6688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657088" y="255266"/>
            <a:ext cx="4850288" cy="8544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3600" b="1" dirty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المنظمة العربية للتنمية الإدارية</a:t>
            </a:r>
          </a:p>
          <a:p>
            <a:r>
              <a:rPr lang="ar-EG" sz="2200" b="1" dirty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منظمة متخصصة منبثقة عن جامعة الدول العربية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629293" y="1505652"/>
            <a:ext cx="204422" cy="350709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62BBDB23-5151-28FA-6A81-5CD1698962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70"/>
          <a:stretch/>
        </p:blipFill>
        <p:spPr>
          <a:xfrm>
            <a:off x="0" y="969264"/>
            <a:ext cx="3685032" cy="5266944"/>
          </a:xfrm>
          <a:prstGeom prst="rect">
            <a:avLst/>
          </a:prstGeom>
        </p:spPr>
      </p:pic>
      <p:pic>
        <p:nvPicPr>
          <p:cNvPr id="7" name="Picture 6" descr="A green and white logo&#10;&#10;Description automatically generated">
            <a:extLst>
              <a:ext uri="{FF2B5EF4-FFF2-40B4-BE49-F238E27FC236}">
                <a16:creationId xmlns:a16="http://schemas.microsoft.com/office/drawing/2014/main" id="{69A027E5-2162-DD92-1C8B-0302474F47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131" y="49695"/>
            <a:ext cx="1616869" cy="1289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CA397A-B161-445F-9C34-A7D0FED9B382}"/>
              </a:ext>
            </a:extLst>
          </p:cNvPr>
          <p:cNvSpPr txBox="1"/>
          <p:nvPr/>
        </p:nvSpPr>
        <p:spPr>
          <a:xfrm>
            <a:off x="4105426" y="5402405"/>
            <a:ext cx="6978099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BH" sz="1600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التجربة البحرينية في توظيف التقنيات الحديثة لتعزيز الرقابة </a:t>
            </a:r>
            <a:r>
              <a:rPr lang="ar-BH" sz="1600" dirty="0" err="1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العمراني</a:t>
            </a:r>
            <a:r>
              <a:rPr lang="ar-BH" sz="1600" b="1" dirty="0" err="1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نظام</a:t>
            </a:r>
            <a:r>
              <a:rPr lang="ar-BH" sz="1600" b="1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الكشف عن التغييرات ومخالفات البناء باستخدام الذكاء الاصطناعي</a:t>
            </a:r>
          </a:p>
          <a:p>
            <a:pPr algn="ctr" rtl="1"/>
            <a:r>
              <a:rPr lang="ar-BH" sz="1600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</a:t>
            </a:r>
          </a:p>
          <a:p>
            <a:pPr algn="r" rtl="1"/>
            <a:endParaRPr lang="ar-BH" dirty="0">
              <a:solidFill>
                <a:srgbClr val="385723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BH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تقديم: م. حمد بن يوسف الغتم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C65C2D-EDCE-4C2E-8044-5D44569FA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779" y="1177404"/>
            <a:ext cx="6245394" cy="416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71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96075" y="485845"/>
            <a:ext cx="4632946" cy="5286305"/>
          </a:xfrm>
        </p:spPr>
        <p:txBody>
          <a:bodyPr>
            <a:normAutofit fontScale="85000" lnSpcReduction="20000"/>
          </a:bodyPr>
          <a:lstStyle/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مع تزايد التحديات العمرانية، وظهور أنماط بناء غير مرخصة في مناطق متفرقة، كان لزامًا على الجهات البلدية إيجاد حلول دقيقة وفعالة</a:t>
            </a:r>
          </a:p>
          <a:p>
            <a:pPr marL="0" indent="0" algn="r" rtl="1">
              <a:lnSpc>
                <a:spcPct val="120000"/>
              </a:lnSpc>
              <a:buNone/>
            </a:pP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أطلقت مملكة البحرين مشروعًا متكاملًا يوظف الذكاء الاصطناعي وصور الأقمار الصناعية لرصد مخالفات البناء بشكل دوري ودقيق، مما أحدث نقلة نوعية في آليات الرقابة البلدية.</a:t>
            </a:r>
          </a:p>
          <a:p>
            <a:pPr marL="0" indent="0" algn="r" rtl="1">
              <a:lnSpc>
                <a:spcPct val="120000"/>
              </a:lnSpc>
              <a:buNone/>
            </a:pP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وقد جاءت هذه التجربة لتثبت أن الذكاء الاصطناعي ليس بديلًا عن المفتش، بل شريك ذكي يعزز من كفاءته وعدالته.</a:t>
            </a:r>
          </a:p>
          <a:p>
            <a:pPr algn="r" rtl="1">
              <a:lnSpc>
                <a:spcPct val="120000"/>
              </a:lnSpc>
            </a:pP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88BF1350-5D23-4321-8149-D461574C9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9021" y="287107"/>
            <a:ext cx="590788" cy="6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rtificial intelligence ai icon flat vector illustration | Premium Vector">
            <a:extLst>
              <a:ext uri="{FF2B5EF4-FFF2-40B4-BE49-F238E27FC236}">
                <a16:creationId xmlns:a16="http://schemas.microsoft.com/office/drawing/2014/main" id="{911C7F61-6B24-41E5-93BE-BD6361837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057" y="2042716"/>
            <a:ext cx="767966" cy="8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9B707B4-7FC5-4A84-8E6D-71E1BD16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786" y="4209845"/>
            <a:ext cx="502869" cy="5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DBD0DE-46EA-4B84-9B4A-4DA03E1C2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316" y="248796"/>
            <a:ext cx="3508759" cy="597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3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95962" y="3299296"/>
            <a:ext cx="8760129" cy="1371599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يعتمد النظام على صور أقمار صناعية عالية الدقة يتم التقاطها بشكل دوري كل 14 يوم.</a:t>
            </a: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يقوم الذكاء الاصطناعي بتحليل التغيرات بين صورتين زمنيتين لنفس الموقع، لرصد الأنشطة العمرانية غير المصرح بها بدقة، ومن أبرز أنواع التغيرات التي يرصدها النظام:</a:t>
            </a: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8D9516-84C9-40AF-A911-F2768558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025" y="270313"/>
            <a:ext cx="3956900" cy="263793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0BBEA38-CBD1-4E2C-9ADC-843D78FF4CA1}"/>
              </a:ext>
            </a:extLst>
          </p:cNvPr>
          <p:cNvSpPr/>
          <p:nvPr/>
        </p:nvSpPr>
        <p:spPr>
          <a:xfrm>
            <a:off x="3019425" y="4949735"/>
            <a:ext cx="8936666" cy="951234"/>
          </a:xfrm>
          <a:prstGeom prst="roundRect">
            <a:avLst/>
          </a:prstGeom>
          <a:solidFill>
            <a:srgbClr val="91C46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009080-C235-4EF7-A95A-6AC94946B3A5}"/>
              </a:ext>
            </a:extLst>
          </p:cNvPr>
          <p:cNvSpPr/>
          <p:nvPr/>
        </p:nvSpPr>
        <p:spPr>
          <a:xfrm>
            <a:off x="10445696" y="5157917"/>
            <a:ext cx="1510395" cy="557074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16468">
              <a:defRPr/>
            </a:pPr>
            <a:r>
              <a:rPr lang="ar-BH" b="1" kern="0" dirty="0">
                <a:solidFill>
                  <a:sysClr val="windowText" lastClr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أنواع التغييرات المرصودة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E0798F7-91E4-4CC1-8B5F-5817B1AFF41B}"/>
              </a:ext>
            </a:extLst>
          </p:cNvPr>
          <p:cNvSpPr/>
          <p:nvPr/>
        </p:nvSpPr>
        <p:spPr>
          <a:xfrm rot="16200000">
            <a:off x="10094071" y="5342677"/>
            <a:ext cx="435428" cy="207515"/>
          </a:xfrm>
          <a:prstGeom prst="triangle">
            <a:avLst/>
          </a:prstGeom>
          <a:solidFill>
            <a:srgbClr val="91C46E">
              <a:alpha val="20000"/>
            </a:srgb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591C73-0AB5-4F73-883D-35F4B12CB1CE}"/>
              </a:ext>
            </a:extLst>
          </p:cNvPr>
          <p:cNvSpPr txBox="1"/>
          <p:nvPr/>
        </p:nvSpPr>
        <p:spPr>
          <a:xfrm>
            <a:off x="8792268" y="5507414"/>
            <a:ext cx="1111305" cy="369332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مبنى جديد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4" descr="https://pics.freeicons.io/uploads/icons/png/12245951595119110-512.png">
            <a:extLst>
              <a:ext uri="{FF2B5EF4-FFF2-40B4-BE49-F238E27FC236}">
                <a16:creationId xmlns:a16="http://schemas.microsoft.com/office/drawing/2014/main" id="{9E5573FD-5481-446C-9B72-695868802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06" y="5056093"/>
            <a:ext cx="421484" cy="421484"/>
          </a:xfrm>
          <a:prstGeom prst="rect">
            <a:avLst/>
          </a:prstGeom>
          <a:solidFill>
            <a:srgbClr val="91C46E">
              <a:alpha val="20000"/>
            </a:srgbClr>
          </a:solidFill>
        </p:spPr>
      </p:pic>
      <p:pic>
        <p:nvPicPr>
          <p:cNvPr id="10" name="Picture 6" descr="https://pics.freeicons.io/uploads/icons/png/659977741600701719-512.png">
            <a:extLst>
              <a:ext uri="{FF2B5EF4-FFF2-40B4-BE49-F238E27FC236}">
                <a16:creationId xmlns:a16="http://schemas.microsoft.com/office/drawing/2014/main" id="{6BA4703A-6175-4273-8167-2CE8222FA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522" y="5056091"/>
            <a:ext cx="421484" cy="421484"/>
          </a:xfrm>
          <a:prstGeom prst="rect">
            <a:avLst/>
          </a:prstGeom>
          <a:solidFill>
            <a:srgbClr val="91C46E">
              <a:alpha val="20000"/>
            </a:srgbClr>
          </a:solidFill>
        </p:spPr>
      </p:pic>
      <p:pic>
        <p:nvPicPr>
          <p:cNvPr id="11" name="Picture 10" descr="https://pics.freeicons.io/uploads/icons/png/14006679531678857518-512.png">
            <a:extLst>
              <a:ext uri="{FF2B5EF4-FFF2-40B4-BE49-F238E27FC236}">
                <a16:creationId xmlns:a16="http://schemas.microsoft.com/office/drawing/2014/main" id="{7580D903-23A5-4D5B-9682-4B68E9392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386" y="5071050"/>
            <a:ext cx="397140" cy="397140"/>
          </a:xfrm>
          <a:prstGeom prst="rect">
            <a:avLst/>
          </a:prstGeom>
          <a:solidFill>
            <a:srgbClr val="91C46E">
              <a:alpha val="20000"/>
            </a:srgbClr>
          </a:solidFill>
        </p:spPr>
      </p:pic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115E983-9C64-46FB-B2FF-15763610F2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97" y="5123198"/>
            <a:ext cx="312273" cy="312273"/>
          </a:xfrm>
          <a:prstGeom prst="rect">
            <a:avLst/>
          </a:prstGeom>
          <a:solidFill>
            <a:srgbClr val="91C46E">
              <a:alpha val="20000"/>
            </a:srgbClr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C35CC4-880E-4002-A6E9-277398123D7A}"/>
              </a:ext>
            </a:extLst>
          </p:cNvPr>
          <p:cNvSpPr txBox="1"/>
          <p:nvPr/>
        </p:nvSpPr>
        <p:spPr>
          <a:xfrm>
            <a:off x="7361975" y="5507414"/>
            <a:ext cx="1323241" cy="369332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قيد الإنشاء</a:t>
            </a: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92DE7D-255F-4015-83EC-D0D99C92E9AD}"/>
              </a:ext>
            </a:extLst>
          </p:cNvPr>
          <p:cNvSpPr txBox="1"/>
          <p:nvPr/>
        </p:nvSpPr>
        <p:spPr>
          <a:xfrm>
            <a:off x="6121969" y="5507414"/>
            <a:ext cx="1132954" cy="369332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BH">
                <a:latin typeface="Sakkal Majalla" panose="02000000000000000000" pitchFamily="2" charset="-78"/>
                <a:cs typeface="Sakkal Majalla" panose="02000000000000000000" pitchFamily="2" charset="-78"/>
              </a:rPr>
              <a:t>إضافة بناء</a:t>
            </a:r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908F5-E5AB-421E-8022-9D023908CB5B}"/>
              </a:ext>
            </a:extLst>
          </p:cNvPr>
          <p:cNvSpPr txBox="1"/>
          <p:nvPr/>
        </p:nvSpPr>
        <p:spPr>
          <a:xfrm>
            <a:off x="4657430" y="5507414"/>
            <a:ext cx="1357488" cy="369332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BH">
                <a:latin typeface="Sakkal Majalla" panose="02000000000000000000" pitchFamily="2" charset="-78"/>
                <a:cs typeface="Sakkal Majalla" panose="02000000000000000000" pitchFamily="2" charset="-78"/>
              </a:rPr>
              <a:t>أعمال الهدم</a:t>
            </a:r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333BC7-F2DA-4F7B-968D-9C7E8EC9C216}"/>
              </a:ext>
            </a:extLst>
          </p:cNvPr>
          <p:cNvSpPr txBox="1"/>
          <p:nvPr/>
        </p:nvSpPr>
        <p:spPr>
          <a:xfrm>
            <a:off x="3563045" y="5507414"/>
            <a:ext cx="987335" cy="369332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BH">
                <a:latin typeface="Sakkal Majalla" panose="02000000000000000000" pitchFamily="2" charset="-78"/>
                <a:cs typeface="Sakkal Majalla" panose="02000000000000000000" pitchFamily="2" charset="-78"/>
              </a:rPr>
              <a:t>طريق</a:t>
            </a:r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43F88AB7-1B29-44DC-8410-54AB438D0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747" y="5078105"/>
            <a:ext cx="385658" cy="385658"/>
          </a:xfrm>
          <a:prstGeom prst="rect">
            <a:avLst/>
          </a:prstGeom>
          <a:solidFill>
            <a:srgbClr val="91C46E">
              <a:alpha val="20000"/>
            </a:srgbClr>
          </a:solidFill>
        </p:spPr>
      </p:pic>
    </p:spTree>
    <p:extLst>
      <p:ext uri="{BB962C8B-B14F-4D97-AF65-F5344CB8AC3E}">
        <p14:creationId xmlns:p14="http://schemas.microsoft.com/office/powerpoint/2010/main" val="29760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27554" y="647331"/>
            <a:ext cx="8957570" cy="5353234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الجهات الحكومية المشرفة على المشروع</a:t>
            </a: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الشركات المنفذة للمشروع </a:t>
            </a: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كما تم شراء نظام التحليل الذكي بشكل دائم، مما يمنح الجهات الحكومية استقلالية في التشغيل وإمكانية استخدام صور من أي مزود مستقبلاً، بما فيها الطائرات بدون طيار (</a:t>
            </a:r>
            <a:r>
              <a:rPr lang="ar-BH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الدرونز</a:t>
            </a: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).</a:t>
            </a:r>
          </a:p>
          <a:p>
            <a:pPr algn="r" rtl="1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FA86E9CD-99AA-4231-B4F6-E591DE262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155" y="1440837"/>
            <a:ext cx="1961048" cy="1221453"/>
          </a:xfrm>
          <a:prstGeom prst="rect">
            <a:avLst/>
          </a:prstGeom>
        </p:spPr>
      </p:pic>
      <p:pic>
        <p:nvPicPr>
          <p:cNvPr id="4" name="Picture 50">
            <a:extLst>
              <a:ext uri="{FF2B5EF4-FFF2-40B4-BE49-F238E27FC236}">
                <a16:creationId xmlns:a16="http://schemas.microsoft.com/office/drawing/2014/main" id="{0D50A101-0F5F-4104-9B6F-5C7BD01CC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50" y="1368598"/>
            <a:ext cx="1747381" cy="133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90D1C-06C9-45AF-B55F-880384BA1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40" y="1382113"/>
            <a:ext cx="1555187" cy="133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Download Free Government Icons in PNG &amp; SVG">
            <a:extLst>
              <a:ext uri="{FF2B5EF4-FFF2-40B4-BE49-F238E27FC236}">
                <a16:creationId xmlns:a16="http://schemas.microsoft.com/office/drawing/2014/main" id="{01AC6CE8-C9BE-4B4A-8EE1-87C2B5B7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766" y="299168"/>
            <a:ext cx="660812" cy="6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mpany Enterprise icon SVG Vector &amp; PNG Free Download | UXWing">
            <a:extLst>
              <a:ext uri="{FF2B5EF4-FFF2-40B4-BE49-F238E27FC236}">
                <a16:creationId xmlns:a16="http://schemas.microsoft.com/office/drawing/2014/main" id="{339352D3-8E57-41F6-9CF4-E81F8EFE7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392" y="2975785"/>
            <a:ext cx="700219" cy="6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lanet Labs - Wikipedia">
            <a:extLst>
              <a:ext uri="{FF2B5EF4-FFF2-40B4-BE49-F238E27FC236}">
                <a16:creationId xmlns:a16="http://schemas.microsoft.com/office/drawing/2014/main" id="{E2C2168A-E82F-4D47-BB8C-D5A36246A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240" y="3805192"/>
            <a:ext cx="2086822" cy="10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kyMap Global confirms presence at Location World Conference as gold sponsor">
            <a:extLst>
              <a:ext uri="{FF2B5EF4-FFF2-40B4-BE49-F238E27FC236}">
                <a16:creationId xmlns:a16="http://schemas.microsoft.com/office/drawing/2014/main" id="{B678566F-BCC4-4CBD-AC85-5BDA58EB9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48" y="3849571"/>
            <a:ext cx="2024120" cy="9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1C8B91-31B4-4C6B-A124-F99B5BE49B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97406" y="4894953"/>
            <a:ext cx="982189" cy="9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36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23B8E3C-6737-42B3-9595-01C61B957A24}"/>
              </a:ext>
            </a:extLst>
          </p:cNvPr>
          <p:cNvCxnSpPr>
            <a:cxnSpLocks/>
          </p:cNvCxnSpPr>
          <p:nvPr/>
        </p:nvCxnSpPr>
        <p:spPr>
          <a:xfrm>
            <a:off x="2097465" y="2527629"/>
            <a:ext cx="9274447" cy="1028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BA148F-681C-4FF0-8232-AD0F9FCEE77A}"/>
              </a:ext>
            </a:extLst>
          </p:cNvPr>
          <p:cNvSpPr/>
          <p:nvPr/>
        </p:nvSpPr>
        <p:spPr>
          <a:xfrm>
            <a:off x="4962272" y="261519"/>
            <a:ext cx="2267456" cy="331887"/>
          </a:xfrm>
          <a:prstGeom prst="roundRect">
            <a:avLst/>
          </a:prstGeom>
          <a:solidFill>
            <a:srgbClr val="3857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08000" rtlCol="0" anchor="ctr"/>
          <a:lstStyle/>
          <a:p>
            <a:pPr marL="0" marR="0" lvl="0" indent="0" algn="ctr" defTabSz="8467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الخطة الزمنية للمشروع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168D4E-F583-4155-9C2B-76AF8B5606D8}"/>
              </a:ext>
            </a:extLst>
          </p:cNvPr>
          <p:cNvSpPr/>
          <p:nvPr/>
        </p:nvSpPr>
        <p:spPr>
          <a:xfrm>
            <a:off x="160109" y="1893900"/>
            <a:ext cx="11814926" cy="2438770"/>
          </a:xfrm>
          <a:prstGeom prst="roundRect">
            <a:avLst>
              <a:gd name="adj" fmla="val 2287"/>
            </a:avLst>
          </a:prstGeom>
          <a:solidFill>
            <a:schemeClr val="bg1">
              <a:lumMod val="95000"/>
              <a:alpha val="46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005AAC-0AB7-4085-8A22-CF479BC59EF7}"/>
              </a:ext>
            </a:extLst>
          </p:cNvPr>
          <p:cNvSpPr/>
          <p:nvPr/>
        </p:nvSpPr>
        <p:spPr>
          <a:xfrm>
            <a:off x="160109" y="1893899"/>
            <a:ext cx="11814926" cy="3130861"/>
          </a:xfrm>
          <a:prstGeom prst="roundRect">
            <a:avLst>
              <a:gd name="adj" fmla="val 2287"/>
            </a:avLst>
          </a:prstGeom>
          <a:solidFill>
            <a:schemeClr val="bg1">
              <a:lumMod val="95000"/>
              <a:alpha val="46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: Rounded Corners 40">
            <a:extLst>
              <a:ext uri="{FF2B5EF4-FFF2-40B4-BE49-F238E27FC236}">
                <a16:creationId xmlns:a16="http://schemas.microsoft.com/office/drawing/2014/main" id="{90582A55-403A-4A73-A74C-6FFFBEA9F1E4}"/>
              </a:ext>
            </a:extLst>
          </p:cNvPr>
          <p:cNvSpPr/>
          <p:nvPr/>
        </p:nvSpPr>
        <p:spPr>
          <a:xfrm>
            <a:off x="9657597" y="3374339"/>
            <a:ext cx="2378504" cy="1243827"/>
          </a:xfrm>
          <a:prstGeom prst="roundRect">
            <a:avLst>
              <a:gd name="adj" fmla="val 442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rtl="1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الأولى</a:t>
            </a:r>
          </a:p>
          <a:p>
            <a:pPr algn="ctr" rtl="1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تشكيل فرق العمل وبدء عملية الكشف عن المخالفات وإعداد تقارير شهرية لنتائج الزيارات التفتيشية و مراجعة دقة النظام في رصد أي تغير عمراني</a:t>
            </a:r>
          </a:p>
        </p:txBody>
      </p:sp>
      <p:pic>
        <p:nvPicPr>
          <p:cNvPr id="7" name="Picture 12" descr="https://pics.freeicons.io/uploads/icons/png/531957321683957328-512.png">
            <a:extLst>
              <a:ext uri="{FF2B5EF4-FFF2-40B4-BE49-F238E27FC236}">
                <a16:creationId xmlns:a16="http://schemas.microsoft.com/office/drawing/2014/main" id="{8511FD85-A3DD-45CE-BA3B-3E14E9030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843" y="2806882"/>
            <a:ext cx="455578" cy="45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12E2ED-1F97-454A-BEE9-BD4F2FCF0A8F}"/>
              </a:ext>
            </a:extLst>
          </p:cNvPr>
          <p:cNvSpPr>
            <a:spLocks/>
          </p:cNvSpPr>
          <p:nvPr/>
        </p:nvSpPr>
        <p:spPr>
          <a:xfrm>
            <a:off x="10257272" y="2345633"/>
            <a:ext cx="1188720" cy="3459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يونيو 2023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5EDA28-98A8-4C30-B926-F2F27B7C5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237" y="2797309"/>
            <a:ext cx="504258" cy="50425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64DBD9-B627-4B42-93C3-65EB374B8D95}"/>
              </a:ext>
            </a:extLst>
          </p:cNvPr>
          <p:cNvSpPr>
            <a:spLocks/>
          </p:cNvSpPr>
          <p:nvPr/>
        </p:nvSpPr>
        <p:spPr>
          <a:xfrm>
            <a:off x="3133394" y="2345633"/>
            <a:ext cx="1188720" cy="3459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1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أبريل</a:t>
            </a:r>
            <a:r>
              <a:rPr kumimoji="0" lang="ar-BH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2024</a:t>
            </a:r>
          </a:p>
        </p:txBody>
      </p:sp>
      <p:sp>
        <p:nvSpPr>
          <p:cNvPr id="11" name="Rectangle: Rounded Corners 40">
            <a:extLst>
              <a:ext uri="{FF2B5EF4-FFF2-40B4-BE49-F238E27FC236}">
                <a16:creationId xmlns:a16="http://schemas.microsoft.com/office/drawing/2014/main" id="{CCB94D6D-0E7D-4B97-ABAF-93B5E4E8DE1E}"/>
              </a:ext>
            </a:extLst>
          </p:cNvPr>
          <p:cNvSpPr/>
          <p:nvPr/>
        </p:nvSpPr>
        <p:spPr>
          <a:xfrm>
            <a:off x="2508606" y="3374340"/>
            <a:ext cx="2491520" cy="634702"/>
          </a:xfrm>
          <a:prstGeom prst="roundRect">
            <a:avLst>
              <a:gd name="adj" fmla="val 442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rtl="1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الرابعة </a:t>
            </a:r>
          </a:p>
          <a:p>
            <a:pPr algn="ctr" rtl="1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إتاحة إدخال ملاحظات المفتشين مباشرة داخل النظام لتغذية الذكاء الاصطناعي. وتم تدريب النظام على بيئة البناء في البحرين، ليتمكن من تصنيف التغييرات بدقة. وتم ربطه تلقائيًا ببيانات الرخص واسم المالك</a:t>
            </a:r>
          </a:p>
        </p:txBody>
      </p:sp>
      <p:sp>
        <p:nvSpPr>
          <p:cNvPr id="12" name="Rectangle: Rounded Corners 40">
            <a:extLst>
              <a:ext uri="{FF2B5EF4-FFF2-40B4-BE49-F238E27FC236}">
                <a16:creationId xmlns:a16="http://schemas.microsoft.com/office/drawing/2014/main" id="{5CBDF011-0B00-449C-9AAC-7F58402FF786}"/>
              </a:ext>
            </a:extLst>
          </p:cNvPr>
          <p:cNvSpPr/>
          <p:nvPr/>
        </p:nvSpPr>
        <p:spPr>
          <a:xfrm>
            <a:off x="230343" y="3374340"/>
            <a:ext cx="2228472" cy="634702"/>
          </a:xfrm>
          <a:prstGeom prst="roundRect">
            <a:avLst>
              <a:gd name="adj" fmla="val 442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rtl="1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تدشين النظام بشكل رسمي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D73DB1-4348-4D12-AD41-43356F92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983" y="2837842"/>
            <a:ext cx="423192" cy="423192"/>
          </a:xfrm>
          <a:prstGeom prst="rect">
            <a:avLst/>
          </a:prstGeom>
        </p:spPr>
      </p:pic>
      <p:sp>
        <p:nvSpPr>
          <p:cNvPr id="14" name="Rectangle: Rounded Corners 40">
            <a:extLst>
              <a:ext uri="{FF2B5EF4-FFF2-40B4-BE49-F238E27FC236}">
                <a16:creationId xmlns:a16="http://schemas.microsoft.com/office/drawing/2014/main" id="{49B21762-3D6E-46DF-BEBE-E37538D27D01}"/>
              </a:ext>
            </a:extLst>
          </p:cNvPr>
          <p:cNvSpPr/>
          <p:nvPr/>
        </p:nvSpPr>
        <p:spPr>
          <a:xfrm>
            <a:off x="4962272" y="3374340"/>
            <a:ext cx="2306775" cy="634702"/>
          </a:xfrm>
          <a:prstGeom prst="roundRect">
            <a:avLst>
              <a:gd name="adj" fmla="val 442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الثالثة</a:t>
            </a:r>
          </a:p>
          <a:p>
            <a:pPr algn="ctr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الانتهاء من ربط نظام رصد المخالفات مع أنظمة البلديات وربطة مع أنظمة التراخيص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7F11FD-CD90-4805-A998-AC9775374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61" y="2862182"/>
            <a:ext cx="430999" cy="43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E75E5CA-E09E-4F96-8727-D068D328B77D}"/>
              </a:ext>
            </a:extLst>
          </p:cNvPr>
          <p:cNvSpPr>
            <a:spLocks/>
          </p:cNvSpPr>
          <p:nvPr/>
        </p:nvSpPr>
        <p:spPr>
          <a:xfrm>
            <a:off x="5521936" y="2345633"/>
            <a:ext cx="1310866" cy="3459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1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نوفمبر 2023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55852ED-A5E6-41F0-854D-E2714F90A91E}"/>
              </a:ext>
            </a:extLst>
          </p:cNvPr>
          <p:cNvSpPr>
            <a:spLocks/>
          </p:cNvSpPr>
          <p:nvPr/>
        </p:nvSpPr>
        <p:spPr>
          <a:xfrm>
            <a:off x="750218" y="2345633"/>
            <a:ext cx="1347247" cy="336617"/>
          </a:xfrm>
          <a:prstGeom prst="roundRect">
            <a:avLst/>
          </a:prstGeom>
          <a:solidFill>
            <a:srgbClr val="B8E08C">
              <a:alpha val="46000"/>
            </a:srgb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1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اغسطس</a:t>
            </a:r>
            <a:r>
              <a:rPr lang="ar-BH" sz="1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2025</a:t>
            </a:r>
            <a:endParaRPr lang="en-US" sz="1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Rectangle: Rounded Corners 40">
            <a:extLst>
              <a:ext uri="{FF2B5EF4-FFF2-40B4-BE49-F238E27FC236}">
                <a16:creationId xmlns:a16="http://schemas.microsoft.com/office/drawing/2014/main" id="{0293EB18-51BF-47B7-9FE6-C57148AD763B}"/>
              </a:ext>
            </a:extLst>
          </p:cNvPr>
          <p:cNvSpPr/>
          <p:nvPr/>
        </p:nvSpPr>
        <p:spPr>
          <a:xfrm>
            <a:off x="7367937" y="3429000"/>
            <a:ext cx="2306775" cy="634702"/>
          </a:xfrm>
          <a:prstGeom prst="roundRect">
            <a:avLst>
              <a:gd name="adj" fmla="val 442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الثانية</a:t>
            </a:r>
          </a:p>
          <a:p>
            <a:pPr algn="ctr"/>
            <a:r>
              <a:rPr lang="ar-BH" sz="1400" dirty="0">
                <a:solidFill>
                  <a:schemeClr val="accent2">
                    <a:lumMod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تحسين دقة تصنيف نوع التغير (توسعة، بناء جديد، طابق إضافي...)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DF2E5BB-18ED-48B4-8FC8-7F34BFF09DB6}"/>
              </a:ext>
            </a:extLst>
          </p:cNvPr>
          <p:cNvSpPr>
            <a:spLocks/>
          </p:cNvSpPr>
          <p:nvPr/>
        </p:nvSpPr>
        <p:spPr>
          <a:xfrm>
            <a:off x="7927601" y="2400293"/>
            <a:ext cx="1310866" cy="3459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BH" sz="16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نوفمبر 2023</a:t>
            </a:r>
          </a:p>
        </p:txBody>
      </p:sp>
      <p:pic>
        <p:nvPicPr>
          <p:cNvPr id="4098" name="Picture 2" descr="line icon for enhancement 25848545 Vector Art at Vecteezy">
            <a:extLst>
              <a:ext uri="{FF2B5EF4-FFF2-40B4-BE49-F238E27FC236}">
                <a16:creationId xmlns:a16="http://schemas.microsoft.com/office/drawing/2014/main" id="{96783620-8FFF-46B0-83B9-23466472D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8" y="2837842"/>
            <a:ext cx="455579" cy="57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66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F9FA16-40A2-4008-BED4-6EDD321E9517}"/>
              </a:ext>
            </a:extLst>
          </p:cNvPr>
          <p:cNvSpPr/>
          <p:nvPr/>
        </p:nvSpPr>
        <p:spPr>
          <a:xfrm>
            <a:off x="7687031" y="1092693"/>
            <a:ext cx="3965407" cy="4504143"/>
          </a:xfrm>
          <a:prstGeom prst="roundRect">
            <a:avLst/>
          </a:prstGeom>
          <a:solidFill>
            <a:srgbClr val="D5E3CF"/>
          </a:solidFill>
          <a:ln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098B36-6B5A-4F3F-A2D2-BD0996D3B3B8}"/>
              </a:ext>
            </a:extLst>
          </p:cNvPr>
          <p:cNvSpPr/>
          <p:nvPr/>
        </p:nvSpPr>
        <p:spPr>
          <a:xfrm>
            <a:off x="10373108" y="2084976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F812A4-72E1-40BF-B4D3-7C7A90B21273}"/>
              </a:ext>
            </a:extLst>
          </p:cNvPr>
          <p:cNvSpPr/>
          <p:nvPr/>
        </p:nvSpPr>
        <p:spPr>
          <a:xfrm>
            <a:off x="9088498" y="2084976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E03115-ED48-466C-8C3C-EA9C1B462CBE}"/>
              </a:ext>
            </a:extLst>
          </p:cNvPr>
          <p:cNvSpPr/>
          <p:nvPr/>
        </p:nvSpPr>
        <p:spPr>
          <a:xfrm>
            <a:off x="7792958" y="2087051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0DA6F0-2886-4AFC-8129-FAC5E599F61B}"/>
              </a:ext>
            </a:extLst>
          </p:cNvPr>
          <p:cNvSpPr/>
          <p:nvPr/>
        </p:nvSpPr>
        <p:spPr>
          <a:xfrm>
            <a:off x="3533985" y="1086051"/>
            <a:ext cx="3965407" cy="4512132"/>
          </a:xfrm>
          <a:prstGeom prst="roundRect">
            <a:avLst/>
          </a:prstGeom>
          <a:solidFill>
            <a:srgbClr val="D5E3CF"/>
          </a:solidFill>
          <a:ln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6" descr="https://pics.freeicons.io/uploads/icons/png/11661815291678268569-512.png">
            <a:extLst>
              <a:ext uri="{FF2B5EF4-FFF2-40B4-BE49-F238E27FC236}">
                <a16:creationId xmlns:a16="http://schemas.microsoft.com/office/drawing/2014/main" id="{7CC6ADC3-C09C-472D-8405-42919EE48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424" y="4523624"/>
            <a:ext cx="475982" cy="47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0764CE-D756-4A77-963A-9B3EFEE7F65D}"/>
              </a:ext>
            </a:extLst>
          </p:cNvPr>
          <p:cNvSpPr txBox="1"/>
          <p:nvPr/>
        </p:nvSpPr>
        <p:spPr>
          <a:xfrm>
            <a:off x="3522979" y="4467740"/>
            <a:ext cx="34343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0000"/>
              </a:lnSpc>
            </a:pP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دقة النظام في رصد المخالفات تتراوح بين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70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% إلى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90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%</a:t>
            </a:r>
          </a:p>
          <a:p>
            <a:pPr algn="just" rtl="1">
              <a:lnSpc>
                <a:spcPct val="100000"/>
              </a:lnSpc>
            </a:pPr>
            <a:r>
              <a:rPr lang="ar-BH" sz="1400" i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يتم التنسيق مع المعنيين بتصاريح البناء (</a:t>
            </a:r>
            <a:r>
              <a:rPr lang="en-US" sz="1400" i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MUN &amp; IGA</a:t>
            </a:r>
            <a:r>
              <a:rPr lang="ar-BH" sz="1400" i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r>
              <a:rPr lang="en-US" sz="1400" i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400" i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لتحسين دقة رصد المخالفات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524D222-97C3-46E7-BC80-0F90CF58318A}"/>
              </a:ext>
            </a:extLst>
          </p:cNvPr>
          <p:cNvSpPr/>
          <p:nvPr/>
        </p:nvSpPr>
        <p:spPr>
          <a:xfrm rot="16200000">
            <a:off x="7377972" y="2842071"/>
            <a:ext cx="447699" cy="174911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D979337-A7AE-45BC-8251-B2C0B0CF5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614" y="2165633"/>
            <a:ext cx="387138" cy="3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76F503-5CC0-4965-8752-383901253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3026" y="2170927"/>
            <a:ext cx="376549" cy="376549"/>
          </a:xfrm>
          <a:prstGeom prst="rect">
            <a:avLst/>
          </a:prstGeom>
        </p:spPr>
      </p:pic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73BB15A2-816A-47F0-8C67-AF19420BD86D}"/>
              </a:ext>
            </a:extLst>
          </p:cNvPr>
          <p:cNvSpPr/>
          <p:nvPr/>
        </p:nvSpPr>
        <p:spPr>
          <a:xfrm>
            <a:off x="7687031" y="1075841"/>
            <a:ext cx="3981790" cy="7570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5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83921BA-B7FC-4740-9FF8-FBC7145CC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7456" y="2163990"/>
            <a:ext cx="352876" cy="3528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B44AE8-BD75-4F5E-B106-85187C5DCD15}"/>
              </a:ext>
            </a:extLst>
          </p:cNvPr>
          <p:cNvSpPr/>
          <p:nvPr/>
        </p:nvSpPr>
        <p:spPr>
          <a:xfrm>
            <a:off x="10416152" y="2688505"/>
            <a:ext cx="1133620" cy="48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 rtl="1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</a:t>
            </a:r>
            <a:endParaRPr lang="en-US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08234" rtl="1">
              <a:lnSpc>
                <a:spcPts val="1339"/>
              </a:lnSpc>
              <a:spcAft>
                <a:spcPts val="6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تقارير</a:t>
            </a:r>
            <a:r>
              <a:rPr lang="en-AE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التفتيش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BED2B3-C495-4D62-9839-8E5DE1C02BA7}"/>
              </a:ext>
            </a:extLst>
          </p:cNvPr>
          <p:cNvSpPr txBox="1"/>
          <p:nvPr/>
        </p:nvSpPr>
        <p:spPr>
          <a:xfrm>
            <a:off x="10713735" y="3188480"/>
            <a:ext cx="538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en-AE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  <a:endParaRPr lang="en-US" sz="3200" b="1" kern="0" dirty="0">
              <a:solidFill>
                <a:srgbClr val="1F4E7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0BC66D-C48B-42EB-BE6D-96B7CDC9FC84}"/>
              </a:ext>
            </a:extLst>
          </p:cNvPr>
          <p:cNvSpPr/>
          <p:nvPr/>
        </p:nvSpPr>
        <p:spPr>
          <a:xfrm>
            <a:off x="9210470" y="2688505"/>
            <a:ext cx="953793" cy="48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الزيارات</a:t>
            </a:r>
            <a:endParaRPr lang="en-AE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التفتيشية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8F92E6-5F2D-4686-A351-12C1CF3EB3AA}"/>
              </a:ext>
            </a:extLst>
          </p:cNvPr>
          <p:cNvSpPr txBox="1"/>
          <p:nvPr/>
        </p:nvSpPr>
        <p:spPr>
          <a:xfrm>
            <a:off x="9114006" y="3215020"/>
            <a:ext cx="1099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en-AE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1,012</a:t>
            </a:r>
            <a:endParaRPr lang="en-US" sz="3200" b="1" kern="0" dirty="0">
              <a:solidFill>
                <a:srgbClr val="1F4E7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A1D46-D516-4B08-9670-B60B470EFA09}"/>
              </a:ext>
            </a:extLst>
          </p:cNvPr>
          <p:cNvSpPr txBox="1"/>
          <p:nvPr/>
        </p:nvSpPr>
        <p:spPr>
          <a:xfrm>
            <a:off x="7735110" y="4508559"/>
            <a:ext cx="334540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تم تحسين دقة النظام من </a:t>
            </a:r>
            <a:r>
              <a:rPr lang="ar-BH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65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% إلى </a:t>
            </a:r>
            <a:r>
              <a:rPr lang="en-AE" sz="2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88</a:t>
            </a:r>
            <a:r>
              <a:rPr lang="ar-BH" sz="1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% خلال المرحلة التجريبية </a:t>
            </a:r>
            <a:r>
              <a:rPr lang="ar-BH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وذلك من خلال تغذية النظام بنتائج الزيارات بشكل مستمر</a:t>
            </a:r>
            <a:endParaRPr lang="en-US" sz="1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570B14-F8F1-4F0C-94AD-C162996FDFF1}"/>
              </a:ext>
            </a:extLst>
          </p:cNvPr>
          <p:cNvSpPr/>
          <p:nvPr/>
        </p:nvSpPr>
        <p:spPr>
          <a:xfrm>
            <a:off x="7635699" y="1134869"/>
            <a:ext cx="396540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408234">
              <a:defRPr/>
            </a:pPr>
            <a:r>
              <a:rPr lang="ar-BH" sz="2400" b="1" kern="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الأولى: دقة رصد التغييرات</a:t>
            </a:r>
            <a:endParaRPr lang="en-IN" sz="2400" b="1" kern="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1AB933-BB4D-462E-AC94-40CB5C75E45A}"/>
              </a:ext>
            </a:extLst>
          </p:cNvPr>
          <p:cNvSpPr/>
          <p:nvPr/>
        </p:nvSpPr>
        <p:spPr>
          <a:xfrm>
            <a:off x="7673130" y="1487339"/>
            <a:ext cx="398125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408234" rtl="1">
              <a:defRPr/>
            </a:pPr>
            <a:r>
              <a:rPr lang="ar-BH" b="1" kern="0" dirty="0">
                <a:solidFill>
                  <a:schemeClr val="accent6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يوليو 2023 – ديسمبر 2023</a:t>
            </a:r>
            <a:endParaRPr lang="en-IN" b="1" kern="0" dirty="0">
              <a:solidFill>
                <a:schemeClr val="accent6">
                  <a:lumMod val="20000"/>
                  <a:lumOff val="8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C3E42651-6203-4FEB-A8CD-66F1CD4E8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655" y="973435"/>
            <a:ext cx="385684" cy="38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EC62952-82ED-4583-B752-6FCF0E3F6180}"/>
              </a:ext>
            </a:extLst>
          </p:cNvPr>
          <p:cNvSpPr/>
          <p:nvPr/>
        </p:nvSpPr>
        <p:spPr>
          <a:xfrm>
            <a:off x="7925372" y="2707741"/>
            <a:ext cx="953793" cy="4456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التغييرات الصحيحة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E78852-33F9-462A-B4E6-89AE7BAC775E}"/>
              </a:ext>
            </a:extLst>
          </p:cNvPr>
          <p:cNvSpPr txBox="1"/>
          <p:nvPr/>
        </p:nvSpPr>
        <p:spPr>
          <a:xfrm>
            <a:off x="7840209" y="3215020"/>
            <a:ext cx="1099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ar-BH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855</a:t>
            </a:r>
            <a:endParaRPr lang="en-US" sz="3200" b="1" kern="0" dirty="0">
              <a:solidFill>
                <a:srgbClr val="1F4E7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CD9212-D96D-41FB-B5A5-EE825B085155}"/>
              </a:ext>
            </a:extLst>
          </p:cNvPr>
          <p:cNvSpPr txBox="1"/>
          <p:nvPr/>
        </p:nvSpPr>
        <p:spPr>
          <a:xfrm>
            <a:off x="8608641" y="3990846"/>
            <a:ext cx="2205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1600" i="1" kern="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المواقع المرخصة وغير المرخصة</a:t>
            </a:r>
            <a:endParaRPr lang="en-US" sz="1600" i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9" name="Picture 6" descr="https://pics.freeicons.io/uploads/icons/png/11661815291678268569-512.png">
            <a:extLst>
              <a:ext uri="{FF2B5EF4-FFF2-40B4-BE49-F238E27FC236}">
                <a16:creationId xmlns:a16="http://schemas.microsoft.com/office/drawing/2014/main" id="{0FF68EDF-4264-42AD-A1B8-89608C425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829" y="4523624"/>
            <a:ext cx="475982" cy="47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: Top Corners Rounded 29">
            <a:extLst>
              <a:ext uri="{FF2B5EF4-FFF2-40B4-BE49-F238E27FC236}">
                <a16:creationId xmlns:a16="http://schemas.microsoft.com/office/drawing/2014/main" id="{CE9E488B-699C-4B41-8391-BBB7603542E7}"/>
              </a:ext>
            </a:extLst>
          </p:cNvPr>
          <p:cNvSpPr/>
          <p:nvPr/>
        </p:nvSpPr>
        <p:spPr>
          <a:xfrm>
            <a:off x="3527079" y="1075841"/>
            <a:ext cx="3981790" cy="7570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5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E8D442-F00B-4D26-9A93-60A458DBF267}"/>
              </a:ext>
            </a:extLst>
          </p:cNvPr>
          <p:cNvGrpSpPr/>
          <p:nvPr/>
        </p:nvGrpSpPr>
        <p:grpSpPr>
          <a:xfrm>
            <a:off x="7157358" y="945289"/>
            <a:ext cx="413666" cy="413666"/>
            <a:chOff x="7529400" y="1136809"/>
            <a:chExt cx="413666" cy="41366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75AAF02-CAFF-4D71-9052-B89C3B2D39FD}"/>
                </a:ext>
              </a:extLst>
            </p:cNvPr>
            <p:cNvSpPr/>
            <p:nvPr/>
          </p:nvSpPr>
          <p:spPr>
            <a:xfrm>
              <a:off x="7529400" y="1136809"/>
              <a:ext cx="413666" cy="4136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33" name="Picture 10">
              <a:extLst>
                <a:ext uri="{FF2B5EF4-FFF2-40B4-BE49-F238E27FC236}">
                  <a16:creationId xmlns:a16="http://schemas.microsoft.com/office/drawing/2014/main" id="{F9BBB6B2-F525-48D4-8AA7-B9E00A4226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0030" y="1165351"/>
              <a:ext cx="340025" cy="34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18EDB8F4-04FC-4524-985D-4B665ED562CB}"/>
              </a:ext>
            </a:extLst>
          </p:cNvPr>
          <p:cNvSpPr/>
          <p:nvPr/>
        </p:nvSpPr>
        <p:spPr>
          <a:xfrm>
            <a:off x="3510283" y="1134869"/>
            <a:ext cx="396540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408234">
              <a:defRPr/>
            </a:pPr>
            <a:r>
              <a:rPr lang="ar-BH" sz="2400" b="1" kern="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المرحلة الثانية: دقة رصد المخالفات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5C4BE1-3BC6-4AF2-AF19-3A7F248E91EA}"/>
              </a:ext>
            </a:extLst>
          </p:cNvPr>
          <p:cNvSpPr/>
          <p:nvPr/>
        </p:nvSpPr>
        <p:spPr>
          <a:xfrm>
            <a:off x="3547714" y="1487339"/>
            <a:ext cx="398125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408234">
              <a:defRPr/>
            </a:pPr>
            <a:r>
              <a:rPr lang="ar-BH" b="1" kern="0" dirty="0">
                <a:solidFill>
                  <a:schemeClr val="accent6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يناير 2024 – إلى تاريخه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5665867-290C-402B-91B3-75841388A914}"/>
              </a:ext>
            </a:extLst>
          </p:cNvPr>
          <p:cNvSpPr/>
          <p:nvPr/>
        </p:nvSpPr>
        <p:spPr>
          <a:xfrm>
            <a:off x="3620056" y="2089708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2B554799-B945-4718-A0C7-C65B2E9FD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822" y="2118952"/>
            <a:ext cx="461155" cy="46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3397B79-E57B-41E2-9F39-88ECB1A438FB}"/>
              </a:ext>
            </a:extLst>
          </p:cNvPr>
          <p:cNvSpPr/>
          <p:nvPr/>
        </p:nvSpPr>
        <p:spPr>
          <a:xfrm>
            <a:off x="3764669" y="2707741"/>
            <a:ext cx="953793" cy="4456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المخالفات المرصودة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4C0529-5E60-4502-B7FC-72FE8F948E74}"/>
              </a:ext>
            </a:extLst>
          </p:cNvPr>
          <p:cNvSpPr txBox="1"/>
          <p:nvPr/>
        </p:nvSpPr>
        <p:spPr>
          <a:xfrm>
            <a:off x="3665716" y="3215020"/>
            <a:ext cx="1099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en-US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581</a:t>
            </a: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5C5CA7BE-392C-464D-BD82-79F638743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759" y="2575765"/>
            <a:ext cx="499575" cy="49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15FD8BB-A8BA-434E-934C-7C07A89EC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507" y="2525568"/>
            <a:ext cx="493229" cy="493229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E7F701D-3B9A-448E-8464-A2F28447DB2F}"/>
              </a:ext>
            </a:extLst>
          </p:cNvPr>
          <p:cNvSpPr/>
          <p:nvPr/>
        </p:nvSpPr>
        <p:spPr>
          <a:xfrm>
            <a:off x="4899978" y="2089708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961EC3B-38B0-4862-8B1F-0C11E006948A}"/>
              </a:ext>
            </a:extLst>
          </p:cNvPr>
          <p:cNvSpPr/>
          <p:nvPr/>
        </p:nvSpPr>
        <p:spPr>
          <a:xfrm>
            <a:off x="6186226" y="2089708"/>
            <a:ext cx="1206572" cy="1749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70DAA967-E35D-4FF6-9E10-BD39354AA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725" y="2165633"/>
            <a:ext cx="387138" cy="3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609C56C-A879-46C4-924C-4C3D993D5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137" y="2170927"/>
            <a:ext cx="376549" cy="37654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DA0A0B8-44D4-4503-A01B-5319C0DBCCD3}"/>
              </a:ext>
            </a:extLst>
          </p:cNvPr>
          <p:cNvSpPr/>
          <p:nvPr/>
        </p:nvSpPr>
        <p:spPr>
          <a:xfrm>
            <a:off x="6214263" y="2688505"/>
            <a:ext cx="1133620" cy="48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 rtl="1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عدد </a:t>
            </a:r>
            <a:endParaRPr lang="en-US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08234" rtl="1">
              <a:lnSpc>
                <a:spcPts val="1339"/>
              </a:lnSpc>
              <a:spcAft>
                <a:spcPts val="6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تقارير</a:t>
            </a:r>
            <a:r>
              <a:rPr lang="en-AE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التفتيش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DAE05C-4AFE-4CC5-BADB-86DD12391BBD}"/>
              </a:ext>
            </a:extLst>
          </p:cNvPr>
          <p:cNvSpPr/>
          <p:nvPr/>
        </p:nvSpPr>
        <p:spPr>
          <a:xfrm>
            <a:off x="5008581" y="2688505"/>
            <a:ext cx="953793" cy="48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الزيارات</a:t>
            </a:r>
            <a:endParaRPr lang="en-AE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defTabSz="408234">
              <a:lnSpc>
                <a:spcPts val="1339"/>
              </a:lnSpc>
              <a:spcAft>
                <a:spcPts val="300"/>
              </a:spcAft>
              <a:defRPr/>
            </a:pPr>
            <a:r>
              <a:rPr lang="ar-BH" sz="16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التفتيشية</a:t>
            </a:r>
            <a:endParaRPr lang="en-IN" sz="1600" b="1" kern="0" dirty="0">
              <a:solidFill>
                <a:srgbClr val="000000">
                  <a:lumMod val="85000"/>
                  <a:lumOff val="15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740141-4BF1-4611-996D-D1B50D398AE6}"/>
              </a:ext>
            </a:extLst>
          </p:cNvPr>
          <p:cNvSpPr txBox="1"/>
          <p:nvPr/>
        </p:nvSpPr>
        <p:spPr>
          <a:xfrm>
            <a:off x="4391540" y="3990846"/>
            <a:ext cx="2205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BH" sz="1600" i="1" kern="0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المواقع غير المرخصة</a:t>
            </a:r>
            <a:endParaRPr lang="en-US" sz="1600" i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207552-E9BC-4E62-A4B4-F93DE5444B78}"/>
              </a:ext>
            </a:extLst>
          </p:cNvPr>
          <p:cNvSpPr txBox="1"/>
          <p:nvPr/>
        </p:nvSpPr>
        <p:spPr>
          <a:xfrm>
            <a:off x="6540527" y="3188480"/>
            <a:ext cx="538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en-US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E6D9ECE-8FE3-4F28-9D29-2E154A49BB28}"/>
              </a:ext>
            </a:extLst>
          </p:cNvPr>
          <p:cNvSpPr txBox="1"/>
          <p:nvPr/>
        </p:nvSpPr>
        <p:spPr>
          <a:xfrm>
            <a:off x="5105841" y="3188480"/>
            <a:ext cx="72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8234">
              <a:defRPr/>
            </a:pPr>
            <a:r>
              <a:rPr lang="en-AE" sz="3200" b="1" kern="0" dirty="0">
                <a:solidFill>
                  <a:srgbClr val="1F4E7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648</a:t>
            </a:r>
            <a:endParaRPr lang="en-US" sz="3200" b="1" kern="0" dirty="0">
              <a:solidFill>
                <a:srgbClr val="1F4E79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92E0C35A-FF32-43D1-8231-21640CAC9AFD}"/>
              </a:ext>
            </a:extLst>
          </p:cNvPr>
          <p:cNvSpPr/>
          <p:nvPr/>
        </p:nvSpPr>
        <p:spPr>
          <a:xfrm rot="10800000">
            <a:off x="5367446" y="3834248"/>
            <a:ext cx="244706" cy="9560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FE31E3C6-3BE9-4C1F-8360-A50FD66638A5}"/>
              </a:ext>
            </a:extLst>
          </p:cNvPr>
          <p:cNvSpPr/>
          <p:nvPr/>
        </p:nvSpPr>
        <p:spPr>
          <a:xfrm rot="10800000">
            <a:off x="9541402" y="3834248"/>
            <a:ext cx="244706" cy="9560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641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B64771-E0E2-42A1-BF53-816513A4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39" y="120958"/>
            <a:ext cx="7115176" cy="474345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126027" y="4983720"/>
            <a:ext cx="3986302" cy="1321830"/>
          </a:xfrm>
          <a:solidFill>
            <a:srgbClr val="FFFFFF">
              <a:alpha val="60000"/>
            </a:srgbClr>
          </a:solidFill>
        </p:spPr>
        <p:txBody>
          <a:bodyPr>
            <a:normAutofit/>
          </a:bodyPr>
          <a:lstStyle/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تحسين كفاءة التفتيش البلدي وتقليل الوقت والجهد.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ضمان العدالة في الرقابة على جميع المناطق دون استثناء.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رفع جودة المتابعة الإدارية من خلال تتبع أداء المفتشين.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تقليل التقديرات الشخصية والتدخل البشري في الحكم.</a:t>
            </a:r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1EC237B-7240-4C16-8307-7E5D96304534}"/>
              </a:ext>
            </a:extLst>
          </p:cNvPr>
          <p:cNvSpPr txBox="1">
            <a:spLocks/>
          </p:cNvSpPr>
          <p:nvPr/>
        </p:nvSpPr>
        <p:spPr>
          <a:xfrm>
            <a:off x="3763577" y="4985865"/>
            <a:ext cx="3986302" cy="132183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توفير سجل بصري رقمي لأي موقع (قبل/بعد – زمن المخالفة).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اكتشاف المخالفة في مراحلها الأولى مما يخفف تبعاتها.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متابعة المواقع النائية التي يصعب الوصول إليها ميدانيًا.</a:t>
            </a:r>
          </a:p>
          <a:p>
            <a:pPr algn="r" rtl="1"/>
            <a:r>
              <a:rPr lang="ar-BH" sz="1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تعزيز الشفافية والثقة بين المواطن والبلدية</a:t>
            </a:r>
          </a:p>
          <a:p>
            <a:pPr algn="r" rtl="1"/>
            <a:endParaRPr lang="en-US" sz="1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311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F162D9-5160-46D1-B533-8EC4FB8223F1}"/>
              </a:ext>
            </a:extLst>
          </p:cNvPr>
          <p:cNvSpPr/>
          <p:nvPr/>
        </p:nvSpPr>
        <p:spPr>
          <a:xfrm>
            <a:off x="4055761" y="1167883"/>
            <a:ext cx="5852160" cy="379817"/>
          </a:xfrm>
          <a:prstGeom prst="rect">
            <a:avLst/>
          </a:prstGeom>
          <a:solidFill>
            <a:srgbClr val="507E3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b="1" dirty="0">
                <a:solidFill>
                  <a:schemeClr val="bg1"/>
                </a:solidFill>
                <a:latin typeface="HelveticaNeueLT Com 45 Lt" panose="020B0403020202020204" pitchFamily="34" charset="0"/>
              </a:rPr>
              <a:t>مثال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E3485A-38A7-4622-9021-E3DB1F09EA3B}"/>
              </a:ext>
            </a:extLst>
          </p:cNvPr>
          <p:cNvSpPr/>
          <p:nvPr/>
        </p:nvSpPr>
        <p:spPr>
          <a:xfrm>
            <a:off x="4055761" y="5244720"/>
            <a:ext cx="5852160" cy="457200"/>
          </a:xfrm>
          <a:prstGeom prst="rect">
            <a:avLst/>
          </a:prstGeom>
          <a:solidFill>
            <a:srgbClr val="7BAB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1800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بعد الكشف على الموقع </a:t>
            </a:r>
            <a:r>
              <a:rPr lang="ar-BH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تبين وجود  </a:t>
            </a:r>
            <a:r>
              <a:rPr lang="ar-BH" sz="1800" dirty="0">
                <a:solidFill>
                  <a:srgbClr val="385723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تغييرات في سطح المبنى وهو عبارة عن بناء دور. 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756DAFDB-7068-4F8D-A70F-B07A4CA49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4" t="24803" r="39866" b="16840"/>
          <a:stretch/>
        </p:blipFill>
        <p:spPr bwMode="auto">
          <a:xfrm>
            <a:off x="4055761" y="3496191"/>
            <a:ext cx="2073664" cy="165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5578B23B-C4A4-47ED-8026-67164B2E6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7" t="15828" r="36084" b="14632"/>
          <a:stretch/>
        </p:blipFill>
        <p:spPr bwMode="auto">
          <a:xfrm>
            <a:off x="4055761" y="1642904"/>
            <a:ext cx="2073664" cy="165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F6F56B2A-090D-4D89-B78D-98B2D0256D60}"/>
              </a:ext>
            </a:extLst>
          </p:cNvPr>
          <p:cNvSpPr txBox="1"/>
          <p:nvPr/>
        </p:nvSpPr>
        <p:spPr>
          <a:xfrm>
            <a:off x="4743034" y="2161491"/>
            <a:ext cx="530288" cy="5787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4A793-F982-427F-8ACE-A7E787DC6F3D}"/>
              </a:ext>
            </a:extLst>
          </p:cNvPr>
          <p:cNvSpPr txBox="1"/>
          <p:nvPr/>
        </p:nvSpPr>
        <p:spPr>
          <a:xfrm>
            <a:off x="4059345" y="2913774"/>
            <a:ext cx="971107" cy="338554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16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قبل التغيير</a:t>
            </a:r>
            <a:endParaRPr lang="en-US" sz="1600" b="1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52805A-CD2E-4F2C-8FC8-0D3FA44F5982}"/>
              </a:ext>
            </a:extLst>
          </p:cNvPr>
          <p:cNvSpPr txBox="1"/>
          <p:nvPr/>
        </p:nvSpPr>
        <p:spPr>
          <a:xfrm>
            <a:off x="4052100" y="4776027"/>
            <a:ext cx="971107" cy="338554"/>
          </a:xfrm>
          <a:prstGeom prst="rect">
            <a:avLst/>
          </a:prstGeom>
          <a:solidFill>
            <a:srgbClr val="7F7F7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BH" sz="16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بعد التغيير</a:t>
            </a:r>
            <a:endParaRPr lang="en-US" sz="1600" b="1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8522DD81-AED3-4DC1-BB13-342B74B70E24}"/>
              </a:ext>
            </a:extLst>
          </p:cNvPr>
          <p:cNvSpPr txBox="1"/>
          <p:nvPr/>
        </p:nvSpPr>
        <p:spPr>
          <a:xfrm>
            <a:off x="4743034" y="3908555"/>
            <a:ext cx="530288" cy="5787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E61FC08F-C0EB-42D3-8A52-BDEAC62F1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" r="7197"/>
          <a:stretch/>
        </p:blipFill>
        <p:spPr bwMode="auto">
          <a:xfrm>
            <a:off x="6219703" y="1639730"/>
            <a:ext cx="3688218" cy="351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0B5E32-1D95-46D4-A4C7-F6E225A87B50}"/>
              </a:ext>
            </a:extLst>
          </p:cNvPr>
          <p:cNvSpPr txBox="1"/>
          <p:nvPr/>
        </p:nvSpPr>
        <p:spPr>
          <a:xfrm>
            <a:off x="5583571" y="5712859"/>
            <a:ext cx="210356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ar-BH" b="1" i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غير مرخص </a:t>
            </a:r>
          </a:p>
          <a:p>
            <a:pPr marL="285750" marR="0" lvl="0" indent="-28575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ar-BH" b="1" i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مخالف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763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6050" y="580181"/>
            <a:ext cx="8764665" cy="4877644"/>
          </a:xfrm>
        </p:spPr>
        <p:txBody>
          <a:bodyPr>
            <a:normAutofit fontScale="85000" lnSpcReduction="10000"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الجهات ذات العلاقة والمستفيدون</a:t>
            </a:r>
          </a:p>
          <a:p>
            <a:pPr marL="0" indent="0" algn="r" rtl="1">
              <a:lnSpc>
                <a:spcPct val="120000"/>
              </a:lnSpc>
              <a:buNone/>
            </a:pP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قامت وزارة شؤون البلديات بالقيام بتدشين المشروع وعرضة على الجهات ذات العلاقة مثل المجالس البلدية, المطورون العقاريون, المكاتب الهندسية, وغيرها من الجهات</a:t>
            </a: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المجالس البلدية في جميع المحافظات أشادت بدقة المشروع وفعاليته وضمان الشفافية والعدالة</a:t>
            </a: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تم إشراك القطاع الخاص عبر ورش عمل، وأبدى اهتمامه بتبني النظام أو الاشتراك في خدماته وتمت الإشادة بالنظام</a:t>
            </a:r>
          </a:p>
          <a:p>
            <a:pPr marL="0" indent="0" algn="r" rtl="1">
              <a:lnSpc>
                <a:spcPct val="120000"/>
              </a:lnSpc>
              <a:buNone/>
            </a:pPr>
            <a:endParaRPr lang="ar-BH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"وعندما يتفق القطاع البلدي، والجهات الحكومية، والقطاع الخاص، والمواطن، على نجاح مشروع تقني… فهذه ليست فقط تجربة ناجحة، بل نموذج وطني للتحول الرقمي الذكي في الحوكمة العمرانية."</a:t>
            </a:r>
          </a:p>
          <a:p>
            <a:pPr algn="r" rtl="1">
              <a:lnSpc>
                <a:spcPct val="120000"/>
              </a:lnSpc>
            </a:pP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FE208-B118-435A-8AFC-F48337774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810" y="3228482"/>
            <a:ext cx="401036" cy="401036"/>
          </a:xfrm>
          <a:prstGeom prst="rect">
            <a:avLst/>
          </a:prstGeom>
        </p:spPr>
      </p:pic>
      <p:pic>
        <p:nvPicPr>
          <p:cNvPr id="5" name="Picture 4" descr="https://pics.freeicons.io/uploads/icons/png/9326169101639630251-512.png">
            <a:extLst>
              <a:ext uri="{FF2B5EF4-FFF2-40B4-BE49-F238E27FC236}">
                <a16:creationId xmlns:a16="http://schemas.microsoft.com/office/drawing/2014/main" id="{9047BED0-B7D7-48C2-A37B-9289B36F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855" y="256180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A972B3-57CA-405D-9340-EFB819610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9859" y="1692736"/>
            <a:ext cx="423192" cy="42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56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8FDD4F-9A8D-9D35-81D6-964DE74DE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14650" y="4285488"/>
            <a:ext cx="8429626" cy="1829562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إن التجربة البحرينية في رصد مخالفات البناء عبر الذكاء الاصطناعي لا تمثل فقط نجاحًا تقنيًا، بل نموذجًا إداريًا متكاملاً في توظيف التكنولوجيا لتحقيق العدالة الحضرية وتعزيز كفاءة الخدمات الحكومية.</a:t>
            </a:r>
          </a:p>
          <a:p>
            <a:pPr algn="r" rtl="1">
              <a:lnSpc>
                <a:spcPct val="120000"/>
              </a:lnSpc>
            </a:pPr>
            <a:r>
              <a:rPr lang="ar-BH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وهي دعوة لكل المؤسسات إلى اغتنام هذه الأدوات الذكية، والانطلاق نحو مدن أكثر تنظيمًا وشفافية.</a:t>
            </a:r>
          </a:p>
          <a:p>
            <a:pPr algn="r" rtl="1">
              <a:lnSpc>
                <a:spcPct val="120000"/>
              </a:lnSpc>
            </a:pPr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8BD1F-AF7C-478B-A0F2-2522875C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975" y="317500"/>
            <a:ext cx="5610225" cy="37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11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5969A-C420-F25B-8C89-8CB1E4E8BE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84563" y="1836738"/>
            <a:ext cx="8247062" cy="263525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0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cs typeface="PT Bold Heading" panose="00000400000000000000" pitchFamily="2" charset="-78"/>
              </a:rPr>
              <a:t>شكرًا جزيلًا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Sakkal Majalla" panose="02000000000000000000" pitchFamily="2" charset="-78"/>
              <a:cs typeface="PT Bold Heading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4077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 invX="1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367F0BBE5127408927FE8C9714EB73" ma:contentTypeVersion="15" ma:contentTypeDescription="Create a new document." ma:contentTypeScope="" ma:versionID="edad291c9d1c418c04a9a3a0700b4f8a">
  <xsd:schema xmlns:xsd="http://www.w3.org/2001/XMLSchema" xmlns:xs="http://www.w3.org/2001/XMLSchema" xmlns:p="http://schemas.microsoft.com/office/2006/metadata/properties" xmlns:ns2="7953d481-e082-4833-a3b2-e56cb53c7419" xmlns:ns3="75539d51-a3de-4f41-a331-371643a13057" targetNamespace="http://schemas.microsoft.com/office/2006/metadata/properties" ma:root="true" ma:fieldsID="819dc73b93e340b67dc5b1a493470fe2" ns2:_="" ns3:_="">
    <xsd:import namespace="7953d481-e082-4833-a3b2-e56cb53c7419"/>
    <xsd:import namespace="75539d51-a3de-4f41-a331-371643a130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3d481-e082-4833-a3b2-e56cb53c74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9bff82e-ddd8-447a-b050-0469fd1b88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539d51-a3de-4f41-a331-371643a13057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53d481-e082-4833-a3b2-e56cb53c741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4580B4-ABA9-46C5-B6F1-A37E4CA4582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953d481-e082-4833-a3b2-e56cb53c7419"/>
    <ds:schemaRef ds:uri="75539d51-a3de-4f41-a331-371643a1305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665D05-4317-4E87-9661-5ED572612B7A}">
  <ds:schemaRefs>
    <ds:schemaRef ds:uri="http://schemas.microsoft.com/office/2006/metadata/properties"/>
    <ds:schemaRef ds:uri="http://www.w3.org/2000/xmlns/"/>
    <ds:schemaRef ds:uri="7953d481-e082-4833-a3b2-e56cb53c7419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071291E-D07D-4E6F-BD3E-49E1568EE3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</TotalTime>
  <Words>660</Words>
  <Application>Microsoft Office PowerPoint</Application>
  <PresentationFormat>Widescreen</PresentationFormat>
  <Paragraphs>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 Neue</vt:lpstr>
      <vt:lpstr>HelveticaNeueLT Com 45 Lt</vt:lpstr>
      <vt:lpstr>Sakkal Majalla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El Thneibat</dc:creator>
  <cp:lastModifiedBy>Youmna Farag</cp:lastModifiedBy>
  <cp:revision>23</cp:revision>
  <cp:lastPrinted>2025-06-23T11:56:39Z</cp:lastPrinted>
  <dcterms:created xsi:type="dcterms:W3CDTF">2017-04-23T10:23:18Z</dcterms:created>
  <dcterms:modified xsi:type="dcterms:W3CDTF">2025-11-06T08:36:55Z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0x01010041367F0BBE5127408927FE8C9714EB73</vt:lpwstr>
  </property>
  <property fmtid="{D5CDD505-2E9C-101B-9397-08002B2CF9AE}" pid="3" name="MediaServiceImageTags">
    <vt:lpwstr/>
  </property>
</Properties>
</file>